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Old Standard TT" pitchFamily="2" charset="0"/>
      <p:regular r:id="rId14"/>
      <p:bold r:id="rId15"/>
      <p:italic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94"/>
  </p:normalViewPr>
  <p:slideViewPr>
    <p:cSldViewPr snapToGrid="0">
      <p:cViewPr varScale="1">
        <p:scale>
          <a:sx n="161" d="100"/>
          <a:sy n="161" d="100"/>
        </p:scale>
        <p:origin x="30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5fb52357d_1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5fb52357d_1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5fb52357d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125fb52357d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5fb52357d_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125fb52357d_6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fb52357d_6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25fb52357d_6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5fb52357d_6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25fb52357d_6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5fb52357d_6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25fb52357d_6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5fb52357d_6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25fb52357d_6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5fb52357d_6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25fb52357d_6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fb52357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fb52357d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12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gif"/><Relationship Id="rId5" Type="http://schemas.openxmlformats.org/officeDocument/2006/relationships/image" Target="../media/image3.png"/><Relationship Id="rId10" Type="http://schemas.openxmlformats.org/officeDocument/2006/relationships/image" Target="../media/image8.gif"/><Relationship Id="rId4" Type="http://schemas.openxmlformats.org/officeDocument/2006/relationships/image" Target="../media/image2.png"/><Relationship Id="rId9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6610 Interactive computer graphics final project</a:t>
            </a:r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based Rendering: Disney principle, texture, material, light, camera</a:t>
            </a:r>
            <a:endParaRPr/>
          </a:p>
        </p:txBody>
      </p:sp>
      <p:sp>
        <p:nvSpPr>
          <p:cNvPr id="111" name="Google Shape;111;p25"/>
          <p:cNvSpPr txBox="1"/>
          <p:nvPr/>
        </p:nvSpPr>
        <p:spPr>
          <a:xfrm>
            <a:off x="4977525" y="4421550"/>
            <a:ext cx="347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Zhongyi Jiang &amp; Yongfeng Qiu</a:t>
            </a:r>
            <a:endParaRPr sz="1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205225" y="2044625"/>
            <a:ext cx="8520600" cy="15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00"/>
              <a:t>Live Demo!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we did</a:t>
            </a:r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Physics Based Camera: Shutter speed, aperture, sensitivity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Disney principle PBR (10 parameters)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Material: Picture Textures, Procedural Texture (Noise),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Lights: theory light (point, spot, directional), Image based light, area light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Texture: Picture Texture, skybox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Interface: camera, light, tessellation level, displacement factor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926676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PICTURE TEXTURE</a:t>
            </a:r>
            <a:endParaRPr/>
          </a:p>
        </p:txBody>
      </p:sp>
      <p:sp>
        <p:nvSpPr>
          <p:cNvPr id="123" name="Google Shape;123;p27"/>
          <p:cNvSpPr/>
          <p:nvPr/>
        </p:nvSpPr>
        <p:spPr>
          <a:xfrm>
            <a:off x="5729288" y="226311"/>
            <a:ext cx="3232200" cy="24015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3491851" y="226349"/>
            <a:ext cx="3232200" cy="240150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3491851" y="2741968"/>
            <a:ext cx="3232200" cy="24015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/>
          <p:nvPr/>
        </p:nvSpPr>
        <p:spPr>
          <a:xfrm>
            <a:off x="5729288" y="2741919"/>
            <a:ext cx="3232312" cy="2401581"/>
          </a:xfrm>
          <a:prstGeom prst="roundRect">
            <a:avLst>
              <a:gd name="adj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7" descr="F_r(v,l)=\frac{D(h,a)G(v,l,a)F(v,h,F_0)}{4(n\cdot v)(n\cdot l)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25" y="1793558"/>
            <a:ext cx="3144053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D_{GGX}(h,a)=\frac{a^2}{\pi((n\cdot h)^2(a^2-1)+1)^2}\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25" y="2269325"/>
            <a:ext cx="2307450" cy="35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 descr="G(v,l,a)=\frac{2(n\cdot l)}{n\cdot l+\sqrt{a^2+(1-a^2)(n\cdot l)^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25" y="2848675"/>
            <a:ext cx="30194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\frac{2(n\cdot v)}{n\cdot v+\sqrt{a^2+(1-a^2)(n\cdot v)^2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4550" y="3382575"/>
            <a:ext cx="21812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F_{Schlick}(v,h,F_0,F_{90})=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25" y="4065100"/>
            <a:ext cx="16668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 descr="F_0+(F_{90}-F_0)(1-v\cdot h)^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38850" y="4360525"/>
            <a:ext cx="19526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/>
        </p:nvSpPr>
        <p:spPr>
          <a:xfrm>
            <a:off x="160600" y="1365075"/>
            <a:ext cx="3019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333333"/>
                </a:solidFill>
                <a:highlight>
                  <a:srgbClr val="FFFFFF"/>
                </a:highlight>
              </a:rPr>
              <a:t>Cook-Torrance</a:t>
            </a:r>
            <a:endParaRPr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2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Procedural Texture： five parameters in this cloth textures</a:t>
            </a:r>
            <a:endParaRPr/>
          </a:p>
        </p:txBody>
      </p:sp>
      <p:sp>
        <p:nvSpPr>
          <p:cNvPr id="139" name="Google Shape;139;p28"/>
          <p:cNvSpPr/>
          <p:nvPr/>
        </p:nvSpPr>
        <p:spPr>
          <a:xfrm>
            <a:off x="4119872" y="0"/>
            <a:ext cx="5024128" cy="2926634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BAB7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/>
          <p:nvPr/>
        </p:nvSpPr>
        <p:spPr>
          <a:xfrm>
            <a:off x="0" y="2121694"/>
            <a:ext cx="5024128" cy="2926634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25400" cap="flat" cmpd="sng">
            <a:solidFill>
              <a:srgbClr val="BAB7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8" descr="D_{velvet}(v,h,a)=c_{norm}(1+4\exp(\frac{-\cot^2\theta_h}{a^2})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725" y="3242075"/>
            <a:ext cx="32575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 descr="F_r(v,h,a)=\frac{1}{\pi(1+4a^2)}(1+4\frac{\exp(\frac{-\cot^2\theta_h}{a^2})}{\sin^4\theta_h}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4013" y="3904500"/>
            <a:ext cx="322897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6394"/>
              <a:buNone/>
            </a:pPr>
            <a:r>
              <a:rPr lang="en" sz="3133"/>
              <a:t>Procedural Texture : Cloud and lightning</a:t>
            </a:r>
            <a:endParaRPr sz="3133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rgbClr val="4D71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6394"/>
              <a:buNone/>
            </a:pPr>
            <a:endParaRPr sz="3133"/>
          </a:p>
        </p:txBody>
      </p:sp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9600" y="1356612"/>
            <a:ext cx="4500999" cy="266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0" y="1274525"/>
            <a:ext cx="4854902" cy="29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6274"/>
              <a:buNone/>
            </a:pPr>
            <a:r>
              <a:rPr lang="en"/>
              <a:t>Physics based camera: different sensitivity</a:t>
            </a:r>
            <a:endParaRPr sz="2133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733050" y="3793375"/>
            <a:ext cx="7677900" cy="1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660"/>
              <a:buNone/>
            </a:pPr>
            <a:r>
              <a:rPr lang="en"/>
              <a:t>Aperture: controls how open or closed the camera systems aperture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660"/>
              <a:buNone/>
            </a:pPr>
            <a:r>
              <a:rPr lang="en"/>
              <a:t>Shutter speed: controls how long the aperture remains open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6660"/>
              <a:buNone/>
            </a:pPr>
            <a:r>
              <a:rPr lang="en"/>
              <a:t>Sensitivity: controls how the light reaching the sensor is quantized.</a:t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71600"/>
            <a:ext cx="4236850" cy="25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171600"/>
            <a:ext cx="4236850" cy="25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Disney principle, using image based light</a:t>
            </a:r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1"/>
          </p:nvPr>
        </p:nvSpPr>
        <p:spPr>
          <a:xfrm>
            <a:off x="194550" y="3814175"/>
            <a:ext cx="42603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10 parameters: roughness, shin, etc.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71600"/>
            <a:ext cx="4344374" cy="246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2525" y="1171600"/>
            <a:ext cx="4163926" cy="246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 descr="F_d(v,l)=\frac{\sigma}{\pi}F_{Schlick}(n,l,1,F_{90})F_{Schlick}(n,v,1,F_{90}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525" y="4254588"/>
            <a:ext cx="36576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4767725" y="3814175"/>
            <a:ext cx="362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Diffusse　BRDF　Lambertian－》Burley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058625" y="459175"/>
            <a:ext cx="3864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Image Based Lighting</a:t>
            </a:r>
            <a:endParaRPr/>
          </a:p>
        </p:txBody>
      </p:sp>
      <p:sp>
        <p:nvSpPr>
          <p:cNvPr id="173" name="Google Shape;173;p32"/>
          <p:cNvSpPr/>
          <p:nvPr/>
        </p:nvSpPr>
        <p:spPr>
          <a:xfrm>
            <a:off x="92869" y="56687"/>
            <a:ext cx="4479131" cy="27579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BAB7A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4571999" y="1393756"/>
            <a:ext cx="4479000" cy="275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5400" cap="flat" cmpd="sng">
            <a:solidFill>
              <a:srgbClr val="BAB7A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73;p32">
            <a:extLst>
              <a:ext uri="{FF2B5EF4-FFF2-40B4-BE49-F238E27FC236}">
                <a16:creationId xmlns:a16="http://schemas.microsoft.com/office/drawing/2014/main" id="{EC6A9835-8D6B-28FC-F6DE-8EABE61F59D1}"/>
              </a:ext>
            </a:extLst>
          </p:cNvPr>
          <p:cNvSpPr/>
          <p:nvPr/>
        </p:nvSpPr>
        <p:spPr>
          <a:xfrm>
            <a:off x="681265" y="2251247"/>
            <a:ext cx="4479131" cy="275795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>
            <a:solidFill>
              <a:srgbClr val="BAB7A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Based area light example</a:t>
            </a: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4813375" y="1171600"/>
            <a:ext cx="40188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Linearly transformation cosines to find out integral analytic solution.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47" y="1326554"/>
            <a:ext cx="3591775" cy="349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125" y="3034976"/>
            <a:ext cx="4383174" cy="14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Macintosh PowerPoint</Application>
  <PresentationFormat>全屏显示(16:9)</PresentationFormat>
  <Paragraphs>25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Old Standard TT</vt:lpstr>
      <vt:lpstr>Source Sans Pro</vt:lpstr>
      <vt:lpstr>Paperback</vt:lpstr>
      <vt:lpstr>Paperback</vt:lpstr>
      <vt:lpstr>CS 6610 Interactive computer graphics final project</vt:lpstr>
      <vt:lpstr>What we did</vt:lpstr>
      <vt:lpstr>PICTURE TEXTURE</vt:lpstr>
      <vt:lpstr>Procedural Texture： five parameters in this cloth textures</vt:lpstr>
      <vt:lpstr>Procedural Texture : Cloud and lightning  </vt:lpstr>
      <vt:lpstr>Physics based camera: different sensitivity </vt:lpstr>
      <vt:lpstr>Disney principle, using image based light</vt:lpstr>
      <vt:lpstr>Image Based Lighting</vt:lpstr>
      <vt:lpstr>Physics Based area light example</vt:lpstr>
      <vt:lpstr>Live 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6610 Interactive computer graphics final project</dc:title>
  <cp:lastModifiedBy>YONGFENG QIU</cp:lastModifiedBy>
  <cp:revision>1</cp:revision>
  <dcterms:modified xsi:type="dcterms:W3CDTF">2022-04-26T03:45:55Z</dcterms:modified>
</cp:coreProperties>
</file>